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
  </p:notesMasterIdLst>
  <p:sldIdLst>
    <p:sldId id="261" r:id="rId2"/>
  </p:sldIdLst>
  <p:sldSz cx="12192000" cy="1155541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4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00CC00"/>
    <a:srgbClr val="E9F1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0" autoAdjust="0"/>
    <p:restoredTop sz="94660"/>
  </p:normalViewPr>
  <p:slideViewPr>
    <p:cSldViewPr snapToGrid="0">
      <p:cViewPr varScale="1">
        <p:scale>
          <a:sx n="70" d="100"/>
          <a:sy n="70" d="100"/>
        </p:scale>
        <p:origin x="2094" y="84"/>
      </p:cViewPr>
      <p:guideLst>
        <p:guide orient="horz" pos="364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6B183DB-AAB4-49FF-BA19-B0A6CDD61EC7}" type="datetimeFigureOut">
              <a:rPr lang="es-CO" smtClean="0"/>
              <a:t>29/07/2022</a:t>
            </a:fld>
            <a:endParaRPr lang="es-CO"/>
          </a:p>
        </p:txBody>
      </p:sp>
      <p:sp>
        <p:nvSpPr>
          <p:cNvPr id="4" name="Marcador de imagen de diapositiva 3"/>
          <p:cNvSpPr>
            <a:spLocks noGrp="1" noRot="1" noChangeAspect="1"/>
          </p:cNvSpPr>
          <p:nvPr>
            <p:ph type="sldImg" idx="2"/>
          </p:nvPr>
        </p:nvSpPr>
        <p:spPr>
          <a:xfrm>
            <a:off x="1851025" y="1162050"/>
            <a:ext cx="3308350" cy="3136900"/>
          </a:xfrm>
          <a:prstGeom prst="rect">
            <a:avLst/>
          </a:prstGeom>
          <a:noFill/>
          <a:ln w="12700">
            <a:solidFill>
              <a:prstClr val="black"/>
            </a:solidFill>
          </a:ln>
        </p:spPr>
        <p:txBody>
          <a:bodyPr vert="horz" lIns="93177" tIns="46589" rIns="93177" bIns="46589" rtlCol="0" anchor="ctr"/>
          <a:lstStyle/>
          <a:p>
            <a:endParaRPr lang="es-CO"/>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B212566-B725-4622-892C-9D198263D36A}" type="slidenum">
              <a:rPr lang="es-CO" smtClean="0"/>
              <a:t>‹Nº›</a:t>
            </a:fld>
            <a:endParaRPr lang="es-CO"/>
          </a:p>
        </p:txBody>
      </p:sp>
    </p:spTree>
    <p:extLst>
      <p:ext uri="{BB962C8B-B14F-4D97-AF65-F5344CB8AC3E}">
        <p14:creationId xmlns:p14="http://schemas.microsoft.com/office/powerpoint/2010/main" val="2124332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5" y="2269544"/>
            <a:ext cx="10222992" cy="135947"/>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5" y="7216259"/>
            <a:ext cx="10222992" cy="135947"/>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5" y="2501784"/>
            <a:ext cx="10222992" cy="4622165"/>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9646373" y="6920144"/>
            <a:ext cx="1219200" cy="154072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2413230"/>
            <a:ext cx="9966960" cy="5115196"/>
          </a:xfrm>
        </p:spPr>
        <p:txBody>
          <a:bodyPr anchor="ctr">
            <a:noAutofit/>
          </a:bodyPr>
          <a:lstStyle>
            <a:lvl1pPr algn="l">
              <a:lnSpc>
                <a:spcPct val="85000"/>
              </a:lnSpc>
              <a:defRPr sz="8800" b="1" cap="none" baseline="0">
                <a:blipFill dpi="0" rotWithShape="1">
                  <a:blip r:embed="rId4"/>
                  <a:srcRect/>
                  <a:tile tx="6350" ty="-127000" sx="65000" sy="64000" flip="none" algn="tl"/>
                </a:blip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069848" y="7395465"/>
            <a:ext cx="7891272" cy="1802644"/>
          </a:xfrm>
        </p:spPr>
        <p:txBody>
          <a:bodyPr>
            <a:normAutofit/>
          </a:bodyPr>
          <a:lstStyle>
            <a:lvl1pPr marL="0" indent="0" algn="l">
              <a:buNone/>
              <a:defRPr sz="2400" b="1">
                <a:solidFill>
                  <a:schemeClr val="accent2">
                    <a:lumMod val="75000"/>
                  </a:schemeClr>
                </a:solidFill>
              </a:defRPr>
            </a:lvl1pPr>
            <a:lvl2pPr marL="609585" indent="0" algn="ctr">
              <a:buNone/>
              <a:defRPr sz="2400"/>
            </a:lvl2pPr>
            <a:lvl3pPr marL="1219170" indent="0" algn="ctr">
              <a:buNone/>
              <a:defRPr sz="2400"/>
            </a:lvl3pPr>
            <a:lvl4pPr marL="1828754" indent="0" algn="ctr">
              <a:buNone/>
              <a:defRPr sz="2400"/>
            </a:lvl4pPr>
            <a:lvl5pPr marL="2438339" indent="0" algn="ctr">
              <a:buNone/>
              <a:defRPr sz="2400"/>
            </a:lvl5pPr>
            <a:lvl6pPr marL="3047924" indent="0" algn="ctr">
              <a:buNone/>
              <a:defRPr sz="2400"/>
            </a:lvl6pPr>
            <a:lvl7pPr marL="3657509" indent="0" algn="ctr">
              <a:buNone/>
              <a:defRPr sz="2400"/>
            </a:lvl7pPr>
            <a:lvl8pPr marL="4267093" indent="0" algn="ctr">
              <a:buNone/>
              <a:defRPr sz="2400"/>
            </a:lvl8pPr>
            <a:lvl9pPr marL="4876678" indent="0" algn="ctr">
              <a:buNone/>
              <a:defRPr sz="24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1B2E053-CC2E-4F94-B7FD-06CA5980F549}" type="datetimeFigureOut">
              <a:rPr lang="x-none" smtClean="0"/>
              <a:t>29/7/2022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a:xfrm>
            <a:off x="9659041" y="7122628"/>
            <a:ext cx="1193868" cy="1078505"/>
          </a:xfrm>
        </p:spPr>
        <p:txBody>
          <a:bodyPr/>
          <a:lstStyle>
            <a:lvl1pPr>
              <a:defRPr sz="3733" b="1"/>
            </a:lvl1pPr>
          </a:lstStyle>
          <a:p>
            <a:fld id="{4AD2936E-5B3E-4436-B8EA-E693EE457F47}" type="slidenum">
              <a:rPr lang="x-none" smtClean="0"/>
              <a:t>‹Nº›</a:t>
            </a:fld>
            <a:endParaRPr lang="x-none"/>
          </a:p>
        </p:txBody>
      </p:sp>
    </p:spTree>
    <p:extLst>
      <p:ext uri="{BB962C8B-B14F-4D97-AF65-F5344CB8AC3E}">
        <p14:creationId xmlns:p14="http://schemas.microsoft.com/office/powerpoint/2010/main" val="2794565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1B2E053-CC2E-4F94-B7FD-06CA5980F549}" type="datetimeFigureOut">
              <a:rPr lang="x-none" smtClean="0"/>
              <a:t>29/7/2022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3993205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898755"/>
            <a:ext cx="2552700" cy="9501117"/>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66801" y="898755"/>
            <a:ext cx="7505700" cy="95011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1B2E053-CC2E-4F94-B7FD-06CA5980F549}" type="datetimeFigureOut">
              <a:rPr lang="x-none" smtClean="0"/>
              <a:t>29/7/2022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3551448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1B2E053-CC2E-4F94-B7FD-06CA5980F549}" type="datetimeFigureOut">
              <a:rPr lang="x-none" smtClean="0"/>
              <a:t>29/7/2022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3388746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8286584"/>
            <a:ext cx="12192000" cy="3268827"/>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2064567"/>
            <a:ext cx="9281160" cy="5931779"/>
          </a:xfrm>
        </p:spPr>
        <p:txBody>
          <a:bodyPr anchor="ctr">
            <a:normAutofit/>
          </a:bodyPr>
          <a:lstStyle>
            <a:lvl1pPr>
              <a:lnSpc>
                <a:spcPct val="85000"/>
              </a:lnSpc>
              <a:defRPr sz="8800" b="1"/>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165773" y="8458562"/>
            <a:ext cx="9052560" cy="1797509"/>
          </a:xfrm>
        </p:spPr>
        <p:txBody>
          <a:bodyPr anchor="t">
            <a:normAutofit/>
          </a:bodyPr>
          <a:lstStyle>
            <a:lvl1pPr marL="0" indent="0">
              <a:buNone/>
              <a:defRPr sz="2400" b="1">
                <a:solidFill>
                  <a:schemeClr val="accent2">
                    <a:lumMod val="50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8593668" y="10569353"/>
            <a:ext cx="2644309" cy="615219"/>
          </a:xfrm>
        </p:spPr>
        <p:txBody>
          <a:bodyPr/>
          <a:lstStyle/>
          <a:p>
            <a:fld id="{41B2E053-CC2E-4F94-B7FD-06CA5980F549}" type="datetimeFigureOut">
              <a:rPr lang="x-none" smtClean="0"/>
              <a:t>29/7/2022</a:t>
            </a:fld>
            <a:endParaRPr lang="x-none"/>
          </a:p>
        </p:txBody>
      </p:sp>
      <p:sp>
        <p:nvSpPr>
          <p:cNvPr id="5" name="Footer Placeholder 4"/>
          <p:cNvSpPr>
            <a:spLocks noGrp="1"/>
          </p:cNvSpPr>
          <p:nvPr>
            <p:ph type="ftr" sz="quarter" idx="11"/>
          </p:nvPr>
        </p:nvSpPr>
        <p:spPr>
          <a:xfrm>
            <a:off x="2182708" y="10569353"/>
            <a:ext cx="6327648" cy="615219"/>
          </a:xfrm>
        </p:spPr>
        <p:txBody>
          <a:bodyPr/>
          <a:lstStyle/>
          <a:p>
            <a:endParaRPr lang="x-none"/>
          </a:p>
        </p:txBody>
      </p:sp>
      <p:grpSp>
        <p:nvGrpSpPr>
          <p:cNvPr id="8" name="Group 7"/>
          <p:cNvGrpSpPr>
            <a:grpSpLocks noChangeAspect="1"/>
          </p:cNvGrpSpPr>
          <p:nvPr/>
        </p:nvGrpSpPr>
        <p:grpSpPr>
          <a:xfrm>
            <a:off x="845149" y="4095487"/>
            <a:ext cx="1219200" cy="154072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60600" y="4226887"/>
            <a:ext cx="1188299" cy="1213726"/>
          </a:xfrm>
        </p:spPr>
        <p:txBody>
          <a:bodyPr/>
          <a:lstStyle>
            <a:lvl1pPr>
              <a:defRPr sz="3733"/>
            </a:lvl1pPr>
          </a:lstStyle>
          <a:p>
            <a:fld id="{4AD2936E-5B3E-4436-B8EA-E693EE457F47}" type="slidenum">
              <a:rPr lang="x-none" smtClean="0"/>
              <a:t>‹Nº›</a:t>
            </a:fld>
            <a:endParaRPr lang="x-none"/>
          </a:p>
        </p:txBody>
      </p:sp>
    </p:spTree>
    <p:extLst>
      <p:ext uri="{BB962C8B-B14F-4D97-AF65-F5344CB8AC3E}">
        <p14:creationId xmlns:p14="http://schemas.microsoft.com/office/powerpoint/2010/main" val="2681454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914400" y="3697732"/>
            <a:ext cx="4876800" cy="6702140"/>
          </a:xfrm>
        </p:spPr>
        <p:txBody>
          <a:bodyPr/>
          <a:lstStyle>
            <a:lvl1pPr>
              <a:defRPr sz="2667"/>
            </a:lvl1pPr>
            <a:lvl2pPr>
              <a:defRPr sz="2400"/>
            </a:lvl2pPr>
            <a:lvl3pPr>
              <a:defRPr sz="2133"/>
            </a:lvl3pPr>
            <a:lvl4pPr>
              <a:defRPr sz="2133"/>
            </a:lvl4pPr>
            <a:lvl5pPr>
              <a:defRPr sz="2133"/>
            </a:lvl5pPr>
            <a:lvl6pPr>
              <a:defRPr sz="2133"/>
            </a:lvl6pPr>
            <a:lvl7pPr>
              <a:defRPr sz="2133"/>
            </a:lvl7pPr>
            <a:lvl8pPr>
              <a:defRPr sz="2133"/>
            </a:lvl8pPr>
            <a:lvl9pPr>
              <a:defRPr sz="2133"/>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89624" y="3697732"/>
            <a:ext cx="4876800" cy="6702140"/>
          </a:xfrm>
        </p:spPr>
        <p:txBody>
          <a:bodyPr/>
          <a:lstStyle>
            <a:lvl1pPr>
              <a:defRPr sz="2667"/>
            </a:lvl1pPr>
            <a:lvl2pPr>
              <a:defRPr sz="2400"/>
            </a:lvl2pPr>
            <a:lvl3pPr>
              <a:defRPr sz="2133"/>
            </a:lvl3pPr>
            <a:lvl4pPr>
              <a:defRPr sz="2133"/>
            </a:lvl4pPr>
            <a:lvl5pPr>
              <a:defRPr sz="2133"/>
            </a:lvl5pPr>
            <a:lvl6pPr>
              <a:defRPr sz="2133"/>
            </a:lvl6pPr>
            <a:lvl7pPr>
              <a:defRPr sz="2133"/>
            </a:lvl7pPr>
            <a:lvl8pPr>
              <a:defRPr sz="2133"/>
            </a:lvl8pPr>
            <a:lvl9pPr>
              <a:defRPr sz="2133"/>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1B2E053-CC2E-4F94-B7FD-06CA5980F549}" type="datetimeFigureOut">
              <a:rPr lang="x-none" smtClean="0"/>
              <a:t>29/7/2022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1000597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4400" y="3451217"/>
            <a:ext cx="4876800" cy="1078505"/>
          </a:xfrm>
        </p:spPr>
        <p:txBody>
          <a:bodyPr anchor="ctr">
            <a:normAutofit/>
          </a:bodyPr>
          <a:lstStyle>
            <a:lvl1pPr marL="0" indent="0">
              <a:buNone/>
              <a:defRPr sz="2667" b="1">
                <a:solidFill>
                  <a:schemeClr val="accent2">
                    <a:lumMod val="75000"/>
                  </a:schemeClr>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los estilos de texto del patrón</a:t>
            </a:r>
          </a:p>
        </p:txBody>
      </p:sp>
      <p:sp>
        <p:nvSpPr>
          <p:cNvPr id="4" name="Content Placeholder 3"/>
          <p:cNvSpPr>
            <a:spLocks noGrp="1"/>
          </p:cNvSpPr>
          <p:nvPr>
            <p:ph sz="half" idx="2"/>
          </p:nvPr>
        </p:nvSpPr>
        <p:spPr>
          <a:xfrm>
            <a:off x="914400" y="4622165"/>
            <a:ext cx="4876800" cy="5546598"/>
          </a:xfrm>
        </p:spPr>
        <p:txBody>
          <a:bodyPr/>
          <a:lstStyle>
            <a:lvl1pPr>
              <a:defRPr sz="2667"/>
            </a:lvl1pPr>
            <a:lvl2pPr>
              <a:defRPr sz="2400"/>
            </a:lvl2pPr>
            <a:lvl3pPr>
              <a:defRPr sz="2133"/>
            </a:lvl3pPr>
            <a:lvl4pPr>
              <a:defRPr sz="2133"/>
            </a:lvl4pPr>
            <a:lvl5pPr>
              <a:defRPr sz="2133"/>
            </a:lvl5pPr>
            <a:lvl6pPr>
              <a:defRPr sz="2133"/>
            </a:lvl6pPr>
            <a:lvl7pPr>
              <a:defRPr sz="2133"/>
            </a:lvl7pPr>
            <a:lvl8pPr>
              <a:defRPr sz="2133"/>
            </a:lvl8pPr>
            <a:lvl9pPr>
              <a:defRPr sz="2133"/>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27724" y="3451217"/>
            <a:ext cx="4876800" cy="1078505"/>
          </a:xfrm>
        </p:spPr>
        <p:txBody>
          <a:bodyPr anchor="ctr">
            <a:normAutofit/>
          </a:bodyPr>
          <a:lstStyle>
            <a:lvl1pPr marL="0" indent="0">
              <a:buNone/>
              <a:defRPr sz="2667" b="1">
                <a:solidFill>
                  <a:schemeClr val="accent2">
                    <a:lumMod val="75000"/>
                  </a:schemeClr>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los estilos de texto del patrón</a:t>
            </a:r>
          </a:p>
        </p:txBody>
      </p:sp>
      <p:sp>
        <p:nvSpPr>
          <p:cNvPr id="6" name="Content Placeholder 5"/>
          <p:cNvSpPr>
            <a:spLocks noGrp="1"/>
          </p:cNvSpPr>
          <p:nvPr>
            <p:ph sz="quarter" idx="4"/>
          </p:nvPr>
        </p:nvSpPr>
        <p:spPr>
          <a:xfrm>
            <a:off x="6427724" y="4622165"/>
            <a:ext cx="4876800" cy="5546598"/>
          </a:xfrm>
        </p:spPr>
        <p:txBody>
          <a:bodyPr/>
          <a:lstStyle>
            <a:lvl1pPr>
              <a:defRPr sz="2667"/>
            </a:lvl1pPr>
            <a:lvl2pPr>
              <a:defRPr sz="2400"/>
            </a:lvl2pPr>
            <a:lvl3pPr>
              <a:defRPr sz="2133"/>
            </a:lvl3pPr>
            <a:lvl4pPr>
              <a:defRPr sz="2133"/>
            </a:lvl4pPr>
            <a:lvl5pPr>
              <a:defRPr sz="2133"/>
            </a:lvl5pPr>
            <a:lvl6pPr>
              <a:defRPr sz="2133"/>
            </a:lvl6pPr>
            <a:lvl7pPr>
              <a:defRPr sz="2133"/>
            </a:lvl7pPr>
            <a:lvl8pPr>
              <a:defRPr sz="2133"/>
            </a:lvl8pPr>
            <a:lvl9pPr>
              <a:defRPr sz="2133"/>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1B2E053-CC2E-4F94-B7FD-06CA5980F549}" type="datetimeFigureOut">
              <a:rPr lang="x-none" smtClean="0"/>
              <a:t>29/7/2022</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181683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1B2E053-CC2E-4F94-B7FD-06CA5980F549}" type="datetimeFigureOut">
              <a:rPr lang="x-none" smtClean="0"/>
              <a:t>29/7/2022</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1429883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B2E053-CC2E-4F94-B7FD-06CA5980F549}" type="datetimeFigureOut">
              <a:rPr lang="x-none" smtClean="0"/>
              <a:t>29/7/2022</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842417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1" y="3"/>
            <a:ext cx="3888259" cy="11555411"/>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1155541"/>
            <a:ext cx="3200400" cy="2927371"/>
          </a:xfrm>
        </p:spPr>
        <p:txBody>
          <a:bodyPr anchor="b">
            <a:normAutofit/>
          </a:bodyPr>
          <a:lstStyle>
            <a:lvl1pPr>
              <a:defRPr sz="3733"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838200" y="1155541"/>
            <a:ext cx="6711696" cy="8458562"/>
          </a:xfrm>
        </p:spPr>
        <p:txBody>
          <a:bodyPr/>
          <a:lstStyle>
            <a:lvl1pPr>
              <a:defRPr sz="2667"/>
            </a:lvl1pPr>
            <a:lvl2pPr>
              <a:defRPr sz="2400"/>
            </a:lvl2pPr>
            <a:lvl3pPr>
              <a:defRPr sz="2133"/>
            </a:lvl3pPr>
            <a:lvl4pPr>
              <a:defRPr sz="2133"/>
            </a:lvl4pPr>
            <a:lvl5pPr>
              <a:defRPr sz="2133"/>
            </a:lvl5pPr>
            <a:lvl6pPr>
              <a:defRPr sz="2133"/>
            </a:lvl6pPr>
            <a:lvl7pPr>
              <a:defRPr sz="2133"/>
            </a:lvl7pPr>
            <a:lvl8pPr>
              <a:defRPr sz="2133"/>
            </a:lvl8pPr>
            <a:lvl9pPr>
              <a:defRPr sz="2133"/>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49640" y="4082913"/>
            <a:ext cx="3200400" cy="5546598"/>
          </a:xfrm>
        </p:spPr>
        <p:txBody>
          <a:bodyPr>
            <a:normAutofit/>
          </a:bodyPr>
          <a:lstStyle>
            <a:lvl1pPr marL="0" indent="0">
              <a:lnSpc>
                <a:spcPct val="100000"/>
              </a:lnSpc>
              <a:spcBef>
                <a:spcPts val="1333"/>
              </a:spcBef>
              <a:buNone/>
              <a:defRPr sz="1800">
                <a:solidFill>
                  <a:schemeClr val="accent2">
                    <a:lumMod val="50000"/>
                  </a:schemeClr>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1B2E053-CC2E-4F94-B7FD-06CA5980F549}" type="datetimeFigureOut">
              <a:rPr lang="x-none" smtClean="0"/>
              <a:t>29/7/2022</a:t>
            </a:fld>
            <a:endParaRPr lang="x-none"/>
          </a:p>
        </p:txBody>
      </p:sp>
      <p:sp>
        <p:nvSpPr>
          <p:cNvPr id="6" name="Footer Placeholder 5"/>
          <p:cNvSpPr>
            <a:spLocks noGrp="1"/>
          </p:cNvSpPr>
          <p:nvPr>
            <p:ph type="ftr" sz="quarter" idx="11"/>
          </p:nvPr>
        </p:nvSpPr>
        <p:spPr/>
        <p:txBody>
          <a:bodyPr/>
          <a:lstStyle/>
          <a:p>
            <a:endParaRPr lang="x-none"/>
          </a:p>
        </p:txBody>
      </p:sp>
      <p:grpSp>
        <p:nvGrpSpPr>
          <p:cNvPr id="12" name="Group 11"/>
          <p:cNvGrpSpPr/>
          <p:nvPr/>
        </p:nvGrpSpPr>
        <p:grpSpPr>
          <a:xfrm>
            <a:off x="11363552" y="10539821"/>
            <a:ext cx="524256" cy="662510"/>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7" name="Slide Number Placeholder 6"/>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3804278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1" y="3"/>
            <a:ext cx="3888259" cy="11555411"/>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1155541"/>
            <a:ext cx="3200400" cy="2927371"/>
          </a:xfrm>
        </p:spPr>
        <p:txBody>
          <a:bodyPr anchor="b">
            <a:normAutofit/>
          </a:bodyPr>
          <a:lstStyle>
            <a:lvl1pPr>
              <a:defRPr sz="3733" b="1"/>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 y="0"/>
            <a:ext cx="8303740" cy="11555413"/>
          </a:xfrm>
          <a:solidFill>
            <a:schemeClr val="tx2">
              <a:lumMod val="20000"/>
              <a:lumOff val="80000"/>
            </a:schemeClr>
          </a:solidFill>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49640" y="4082913"/>
            <a:ext cx="3200400" cy="5546598"/>
          </a:xfrm>
        </p:spPr>
        <p:txBody>
          <a:bodyPr>
            <a:normAutofit/>
          </a:bodyPr>
          <a:lstStyle>
            <a:lvl1pPr marL="0" indent="0">
              <a:lnSpc>
                <a:spcPct val="100000"/>
              </a:lnSpc>
              <a:spcBef>
                <a:spcPts val="1333"/>
              </a:spcBef>
              <a:buNone/>
              <a:defRPr sz="1800">
                <a:solidFill>
                  <a:schemeClr val="accent2">
                    <a:lumMod val="50000"/>
                  </a:schemeClr>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lvl1pPr>
              <a:defRPr>
                <a:solidFill>
                  <a:schemeClr val="accent2">
                    <a:lumMod val="50000"/>
                  </a:schemeClr>
                </a:solidFill>
              </a:defRPr>
            </a:lvl1pPr>
          </a:lstStyle>
          <a:p>
            <a:fld id="{41B2E053-CC2E-4F94-B7FD-06CA5980F549}" type="datetimeFigureOut">
              <a:rPr lang="x-none" smtClean="0"/>
              <a:t>29/7/2022</a:t>
            </a:fld>
            <a:endParaRPr lang="x-none"/>
          </a:p>
        </p:txBody>
      </p:sp>
      <p:grpSp>
        <p:nvGrpSpPr>
          <p:cNvPr id="12" name="Group 11"/>
          <p:cNvGrpSpPr/>
          <p:nvPr/>
        </p:nvGrpSpPr>
        <p:grpSpPr>
          <a:xfrm>
            <a:off x="11363552" y="10539821"/>
            <a:ext cx="524256" cy="662510"/>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7" name="Slide Number Placeholder 6"/>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2369989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11363552" y="10539821"/>
            <a:ext cx="524256" cy="662510"/>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914400" y="816583"/>
            <a:ext cx="10363200" cy="271167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4400" y="3574475"/>
            <a:ext cx="10363200" cy="6825397"/>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989824" y="10569353"/>
            <a:ext cx="3273552" cy="615219"/>
          </a:xfrm>
          <a:prstGeom prst="rect">
            <a:avLst/>
          </a:prstGeom>
        </p:spPr>
        <p:txBody>
          <a:bodyPr vert="horz" lIns="91440" tIns="45720" rIns="91440" bIns="45720" rtlCol="0" anchor="ctr"/>
          <a:lstStyle>
            <a:lvl1pPr algn="r">
              <a:defRPr sz="1333">
                <a:solidFill>
                  <a:schemeClr val="accent2">
                    <a:lumMod val="50000"/>
                  </a:schemeClr>
                </a:solidFill>
              </a:defRPr>
            </a:lvl1pPr>
          </a:lstStyle>
          <a:p>
            <a:fld id="{41B2E053-CC2E-4F94-B7FD-06CA5980F549}" type="datetimeFigureOut">
              <a:rPr lang="x-none" smtClean="0"/>
              <a:t>29/7/2022</a:t>
            </a:fld>
            <a:endParaRPr lang="x-none"/>
          </a:p>
        </p:txBody>
      </p:sp>
      <p:sp>
        <p:nvSpPr>
          <p:cNvPr id="5" name="Footer Placeholder 4"/>
          <p:cNvSpPr>
            <a:spLocks noGrp="1"/>
          </p:cNvSpPr>
          <p:nvPr>
            <p:ph type="ftr" sz="quarter" idx="3"/>
          </p:nvPr>
        </p:nvSpPr>
        <p:spPr>
          <a:xfrm>
            <a:off x="914400" y="10569353"/>
            <a:ext cx="6327648" cy="615219"/>
          </a:xfrm>
          <a:prstGeom prst="rect">
            <a:avLst/>
          </a:prstGeom>
        </p:spPr>
        <p:txBody>
          <a:bodyPr vert="horz" lIns="91440" tIns="45720" rIns="91440" bIns="45720" rtlCol="0" anchor="ctr"/>
          <a:lstStyle>
            <a:lvl1pPr algn="l">
              <a:defRPr sz="1333">
                <a:solidFill>
                  <a:schemeClr val="accent2">
                    <a:lumMod val="50000"/>
                  </a:schemeClr>
                </a:solidFill>
              </a:defRPr>
            </a:lvl1pPr>
          </a:lstStyle>
          <a:p>
            <a:endParaRPr lang="x-none"/>
          </a:p>
        </p:txBody>
      </p:sp>
      <p:sp>
        <p:nvSpPr>
          <p:cNvPr id="6" name="Slide Number Placeholder 5"/>
          <p:cNvSpPr>
            <a:spLocks noGrp="1"/>
          </p:cNvSpPr>
          <p:nvPr>
            <p:ph type="sldNum" sz="quarter" idx="4"/>
          </p:nvPr>
        </p:nvSpPr>
        <p:spPr>
          <a:xfrm>
            <a:off x="11311128" y="10569353"/>
            <a:ext cx="640080" cy="615219"/>
          </a:xfrm>
          <a:prstGeom prst="rect">
            <a:avLst/>
          </a:prstGeom>
        </p:spPr>
        <p:txBody>
          <a:bodyPr vert="horz" lIns="91440" tIns="45720" rIns="91440" bIns="45720" rtlCol="0" anchor="ctr"/>
          <a:lstStyle>
            <a:lvl1pPr algn="ctr">
              <a:defRPr sz="1467" b="1" spc="-93" baseline="0">
                <a:solidFill>
                  <a:srgbClr val="FFFFFF"/>
                </a:solidFill>
                <a:latin typeface="+mj-lt"/>
              </a:defRPr>
            </a:lvl1pPr>
          </a:lstStyle>
          <a:p>
            <a:fld id="{4AD2936E-5B3E-4436-B8EA-E693EE457F47}" type="slidenum">
              <a:rPr lang="x-none" smtClean="0"/>
              <a:t>‹Nº›</a:t>
            </a:fld>
            <a:endParaRPr lang="x-none"/>
          </a:p>
        </p:txBody>
      </p:sp>
      <p:pic>
        <p:nvPicPr>
          <p:cNvPr id="10" name="Google Shape;272;p50">
            <a:extLst>
              <a:ext uri="{FF2B5EF4-FFF2-40B4-BE49-F238E27FC236}">
                <a16:creationId xmlns="" xmlns:a16="http://schemas.microsoft.com/office/drawing/2014/main" id="{71DD233B-67FD-C3D2-8744-49CBE331960D}"/>
              </a:ext>
            </a:extLst>
          </p:cNvPr>
          <p:cNvPicPr preferRelativeResize="0"/>
          <p:nvPr userDrawn="1"/>
        </p:nvPicPr>
        <p:blipFill rotWithShape="1">
          <a:blip r:embed="rId15" cstate="screen">
            <a:alphaModFix/>
            <a:extLst>
              <a:ext uri="{28A0092B-C50C-407E-A947-70E740481C1C}">
                <a14:useLocalDpi xmlns:a14="http://schemas.microsoft.com/office/drawing/2010/main"/>
              </a:ext>
            </a:extLst>
          </a:blip>
          <a:srcRect t="1346"/>
          <a:stretch/>
        </p:blipFill>
        <p:spPr>
          <a:xfrm>
            <a:off x="-31806" y="-98942"/>
            <a:ext cx="12223806" cy="11654358"/>
          </a:xfrm>
          <a:prstGeom prst="rect">
            <a:avLst/>
          </a:prstGeom>
          <a:noFill/>
          <a:ln>
            <a:noFill/>
          </a:ln>
        </p:spPr>
      </p:pic>
    </p:spTree>
    <p:extLst>
      <p:ext uri="{BB962C8B-B14F-4D97-AF65-F5344CB8AC3E}">
        <p14:creationId xmlns:p14="http://schemas.microsoft.com/office/powerpoint/2010/main" val="4251851349"/>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1219170" rtl="0" eaLnBrk="1" latinLnBrk="0" hangingPunct="1">
        <a:lnSpc>
          <a:spcPct val="90000"/>
        </a:lnSpc>
        <a:spcBef>
          <a:spcPct val="0"/>
        </a:spcBef>
        <a:buNone/>
        <a:defRPr sz="5600" b="1" kern="1200" cap="none" baseline="0">
          <a:blipFill>
            <a:blip r:embed="rId16">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243834" indent="-243834" algn="l" defTabSz="1219170" rtl="0" eaLnBrk="1" latinLnBrk="0" hangingPunct="1">
        <a:lnSpc>
          <a:spcPct val="90000"/>
        </a:lnSpc>
        <a:spcBef>
          <a:spcPts val="1600"/>
        </a:spcBef>
        <a:buClr>
          <a:schemeClr val="accent2"/>
        </a:buClr>
        <a:buSzPct val="85000"/>
        <a:buFont typeface="Wingdings" pitchFamily="2" charset="2"/>
        <a:buChar char="§"/>
        <a:defRPr sz="2667" kern="1200">
          <a:solidFill>
            <a:schemeClr val="tx1"/>
          </a:solidFill>
          <a:latin typeface="+mn-lt"/>
          <a:ea typeface="+mn-ea"/>
          <a:cs typeface="+mn-cs"/>
        </a:defRPr>
      </a:lvl1pPr>
      <a:lvl2pPr marL="609585" indent="-243834"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400" kern="1200">
          <a:solidFill>
            <a:schemeClr val="tx1"/>
          </a:solidFill>
          <a:latin typeface="+mn-lt"/>
          <a:ea typeface="+mn-ea"/>
          <a:cs typeface="+mn-cs"/>
        </a:defRPr>
      </a:lvl2pPr>
      <a:lvl3pPr marL="975336" indent="-243834"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3pPr>
      <a:lvl4pPr marL="1341086" indent="-243834"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4pPr>
      <a:lvl5pPr marL="1706837" indent="-243834"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5pPr>
      <a:lvl6pPr marL="2133280" indent="-304792"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6pPr>
      <a:lvl7pPr marL="2533270" indent="-304792"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7pPr>
      <a:lvl8pPr marL="2933260" indent="-304792"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8pPr>
      <a:lvl9pPr marL="3333250" indent="-304792"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 xmlns:a16="http://schemas.microsoft.com/office/drawing/2014/main" id="{FEC8AAA4-44C2-FD7E-C305-B0ED2FF6C7D8}"/>
              </a:ext>
            </a:extLst>
          </p:cNvPr>
          <p:cNvSpPr/>
          <p:nvPr/>
        </p:nvSpPr>
        <p:spPr>
          <a:xfrm>
            <a:off x="-14371" y="-177679"/>
            <a:ext cx="12192000" cy="117158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 name="Título 1"/>
          <p:cNvSpPr>
            <a:spLocks noGrp="1"/>
          </p:cNvSpPr>
          <p:nvPr>
            <p:ph type="title"/>
          </p:nvPr>
        </p:nvSpPr>
        <p:spPr>
          <a:xfrm>
            <a:off x="3944491" y="-177679"/>
            <a:ext cx="7957080" cy="760623"/>
          </a:xfrm>
        </p:spPr>
        <p:txBody>
          <a:bodyPr>
            <a:normAutofit/>
          </a:bodyPr>
          <a:lstStyle/>
          <a:p>
            <a:pPr algn="ctr"/>
            <a:r>
              <a:rPr lang="es-MX" sz="2400" dirty="0" smtClean="0">
                <a:solidFill>
                  <a:schemeClr val="tx1"/>
                </a:solidFill>
                <a:latin typeface="Arial" charset="0"/>
                <a:ea typeface="Arial" charset="0"/>
                <a:cs typeface="Arial" charset="0"/>
              </a:rPr>
              <a:t>ELECTRIB</a:t>
            </a:r>
            <a:endParaRPr lang="es-CO" sz="2400" dirty="0">
              <a:solidFill>
                <a:schemeClr val="tx1"/>
              </a:solidFill>
              <a:latin typeface="Arial" charset="0"/>
              <a:ea typeface="Arial" charset="0"/>
              <a:cs typeface="Arial" charset="0"/>
            </a:endParaRPr>
          </a:p>
        </p:txBody>
      </p:sp>
      <p:sp>
        <p:nvSpPr>
          <p:cNvPr id="11" name="AutoShape 8" descr="Campaña: El cuidado del agua - Posts | Facebook"/>
          <p:cNvSpPr>
            <a:spLocks noChangeAspect="1" noChangeArrowheads="1"/>
          </p:cNvSpPr>
          <p:nvPr/>
        </p:nvSpPr>
        <p:spPr bwMode="auto">
          <a:xfrm>
            <a:off x="155575" y="220424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Rectángulo 14"/>
          <p:cNvSpPr/>
          <p:nvPr/>
        </p:nvSpPr>
        <p:spPr>
          <a:xfrm>
            <a:off x="3954902" y="4378364"/>
            <a:ext cx="8019420" cy="1815882"/>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1400" b="1" dirty="0" smtClean="0">
                <a:solidFill>
                  <a:srgbClr val="FF0000"/>
                </a:solidFill>
                <a:latin typeface="Arial" charset="0"/>
                <a:ea typeface="Arial" charset="0"/>
                <a:cs typeface="Arial" charset="0"/>
              </a:rPr>
              <a:t>RESULTADOS </a:t>
            </a:r>
            <a:r>
              <a:rPr lang="en-US" sz="1400" b="1" dirty="0">
                <a:solidFill>
                  <a:srgbClr val="FF0000"/>
                </a:solidFill>
                <a:latin typeface="Arial" charset="0"/>
                <a:ea typeface="Arial" charset="0"/>
                <a:cs typeface="Arial" charset="0"/>
              </a:rPr>
              <a:t>ESPERADOS </a:t>
            </a:r>
            <a:endParaRPr lang="en-US" sz="1400" b="1" dirty="0" smtClean="0">
              <a:solidFill>
                <a:srgbClr val="FF0000"/>
              </a:solidFill>
              <a:latin typeface="Arial" charset="0"/>
              <a:ea typeface="Arial" charset="0"/>
              <a:cs typeface="Arial" charset="0"/>
            </a:endParaRPr>
          </a:p>
          <a:p>
            <a:pPr algn="just"/>
            <a:r>
              <a:rPr lang="es-ES" sz="1400" b="1" dirty="0" smtClean="0">
                <a:solidFill>
                  <a:schemeClr val="tx1"/>
                </a:solidFill>
                <a:latin typeface="Arial" charset="0"/>
                <a:cs typeface="Arial" charset="0"/>
              </a:rPr>
              <a:t>Se espera generar aproximadamente: </a:t>
            </a:r>
          </a:p>
          <a:p>
            <a:pPr marL="285750" indent="-285750" algn="just">
              <a:buFont typeface="Arial" panose="020B0604020202020204" pitchFamily="34" charset="0"/>
              <a:buChar char="•"/>
            </a:pPr>
            <a:r>
              <a:rPr lang="es-ES" sz="1400" b="1" dirty="0">
                <a:solidFill>
                  <a:schemeClr val="tx1"/>
                </a:solidFill>
                <a:latin typeface="Arial" charset="0"/>
                <a:cs typeface="Arial" charset="0"/>
              </a:rPr>
              <a:t>A</a:t>
            </a:r>
            <a:r>
              <a:rPr lang="es-ES" sz="1400" b="1" dirty="0" smtClean="0">
                <a:solidFill>
                  <a:schemeClr val="tx1"/>
                </a:solidFill>
                <a:latin typeface="Arial" charset="0"/>
                <a:cs typeface="Arial" charset="0"/>
              </a:rPr>
              <a:t>horros energéticos: </a:t>
            </a:r>
            <a:r>
              <a:rPr lang="es-ES" sz="1400" b="1" dirty="0" smtClean="0">
                <a:solidFill>
                  <a:schemeClr val="tx1"/>
                </a:solidFill>
                <a:latin typeface="Arial" charset="0"/>
                <a:cs typeface="Arial" charset="0"/>
              </a:rPr>
              <a:t>117.000 </a:t>
            </a:r>
            <a:r>
              <a:rPr lang="es-ES" sz="1400" b="1" dirty="0" err="1" smtClean="0">
                <a:solidFill>
                  <a:schemeClr val="tx1"/>
                </a:solidFill>
                <a:latin typeface="Arial" charset="0"/>
                <a:cs typeface="Arial" charset="0"/>
              </a:rPr>
              <a:t>Kw</a:t>
            </a:r>
            <a:r>
              <a:rPr lang="es-ES" sz="1400" b="1" dirty="0" smtClean="0">
                <a:solidFill>
                  <a:schemeClr val="tx1"/>
                </a:solidFill>
                <a:latin typeface="Arial" charset="0"/>
                <a:cs typeface="Arial" charset="0"/>
              </a:rPr>
              <a:t>/h mes</a:t>
            </a:r>
            <a:endParaRPr lang="es-ES" sz="1400" b="1" dirty="0">
              <a:solidFill>
                <a:schemeClr val="tx1"/>
              </a:solidFill>
              <a:latin typeface="Arial" charset="0"/>
              <a:cs typeface="Arial" charset="0"/>
            </a:endParaRPr>
          </a:p>
          <a:p>
            <a:pPr marL="285750" indent="-285750" algn="just">
              <a:buFont typeface="Arial" panose="020B0604020202020204" pitchFamily="34" charset="0"/>
              <a:buChar char="•"/>
            </a:pPr>
            <a:r>
              <a:rPr lang="es-ES" sz="1400" b="1" dirty="0" smtClean="0">
                <a:solidFill>
                  <a:schemeClr val="tx1"/>
                </a:solidFill>
                <a:latin typeface="Arial" charset="0"/>
                <a:cs typeface="Arial" charset="0"/>
              </a:rPr>
              <a:t>Ahorros </a:t>
            </a:r>
            <a:r>
              <a:rPr lang="es-ES" sz="1400" b="1" dirty="0">
                <a:solidFill>
                  <a:schemeClr val="tx1"/>
                </a:solidFill>
                <a:latin typeface="Arial" charset="0"/>
                <a:cs typeface="Arial" charset="0"/>
              </a:rPr>
              <a:t>económicos percibidos a partir de la implementación del </a:t>
            </a:r>
            <a:r>
              <a:rPr lang="es-ES" sz="1400" b="1" dirty="0" smtClean="0">
                <a:solidFill>
                  <a:schemeClr val="tx1"/>
                </a:solidFill>
                <a:latin typeface="Arial" charset="0"/>
                <a:cs typeface="Arial" charset="0"/>
              </a:rPr>
              <a:t>proyecto: $ 74.597.765 mes</a:t>
            </a:r>
            <a:endParaRPr lang="es-ES" sz="1400" b="1" dirty="0">
              <a:solidFill>
                <a:schemeClr val="tx1"/>
              </a:solidFill>
              <a:latin typeface="Arial" charset="0"/>
              <a:cs typeface="Arial" charset="0"/>
            </a:endParaRPr>
          </a:p>
          <a:p>
            <a:pPr indent="-285750" algn="just">
              <a:buFont typeface="Arial" panose="020B0604020202020204" pitchFamily="34" charset="0"/>
              <a:buChar char="•"/>
            </a:pPr>
            <a:r>
              <a:rPr lang="es-ES" sz="1400" b="1" dirty="0">
                <a:solidFill>
                  <a:schemeClr val="tx1"/>
                </a:solidFill>
                <a:latin typeface="Arial" charset="0"/>
                <a:cs typeface="Arial" charset="0"/>
              </a:rPr>
              <a:t>Toneladas de CO2 dejadas de emitir (Ton CO2 </a:t>
            </a:r>
            <a:r>
              <a:rPr lang="es-ES" sz="1400" b="1" dirty="0" err="1" smtClean="0">
                <a:solidFill>
                  <a:schemeClr val="tx1"/>
                </a:solidFill>
                <a:latin typeface="Arial" charset="0"/>
                <a:cs typeface="Arial" charset="0"/>
              </a:rPr>
              <a:t>eq</a:t>
            </a:r>
            <a:r>
              <a:rPr lang="es-ES" sz="1400" b="1" dirty="0" smtClean="0">
                <a:solidFill>
                  <a:schemeClr val="tx1"/>
                </a:solidFill>
                <a:latin typeface="Arial" charset="0"/>
                <a:cs typeface="Arial" charset="0"/>
              </a:rPr>
              <a:t>):  43.6 Ton CO2 mensual </a:t>
            </a:r>
            <a:r>
              <a:rPr lang="es-ES" sz="1400" b="1" dirty="0">
                <a:solidFill>
                  <a:schemeClr val="tx1"/>
                </a:solidFill>
                <a:latin typeface="Arial" charset="0"/>
                <a:cs typeface="Arial" charset="0"/>
              </a:rPr>
              <a:t>		</a:t>
            </a:r>
          </a:p>
          <a:p>
            <a:pPr indent="-285750" algn="just">
              <a:buFont typeface="Arial" panose="020B0604020202020204" pitchFamily="34" charset="0"/>
              <a:buChar char="•"/>
            </a:pPr>
            <a:r>
              <a:rPr lang="es-ES" sz="1400" b="1" dirty="0">
                <a:solidFill>
                  <a:schemeClr val="tx1"/>
                </a:solidFill>
                <a:latin typeface="Arial" charset="0"/>
                <a:cs typeface="Arial" charset="0"/>
              </a:rPr>
              <a:t>Número de empleos verdes asociados al </a:t>
            </a:r>
            <a:r>
              <a:rPr lang="es-ES" sz="1400" b="1" dirty="0" smtClean="0">
                <a:solidFill>
                  <a:schemeClr val="tx1"/>
                </a:solidFill>
                <a:latin typeface="Arial" charset="0"/>
                <a:cs typeface="Arial" charset="0"/>
              </a:rPr>
              <a:t>proyecto: 50 empleos </a:t>
            </a:r>
            <a:r>
              <a:rPr lang="es-ES" sz="1400" b="1" dirty="0">
                <a:solidFill>
                  <a:schemeClr val="tx1"/>
                </a:solidFill>
                <a:latin typeface="Arial" charset="0"/>
                <a:cs typeface="Arial" charset="0"/>
              </a:rPr>
              <a:t>	</a:t>
            </a:r>
          </a:p>
          <a:p>
            <a:pPr marL="285750" indent="-285750" algn="just">
              <a:buFont typeface="Arial" panose="020B0604020202020204" pitchFamily="34" charset="0"/>
              <a:buChar char="•"/>
            </a:pPr>
            <a:endParaRPr lang="en-US" sz="1400" dirty="0">
              <a:latin typeface="Arial" charset="0"/>
              <a:ea typeface="Arial" charset="0"/>
              <a:cs typeface="Arial" charset="0"/>
            </a:endParaRPr>
          </a:p>
        </p:txBody>
      </p:sp>
      <p:sp>
        <p:nvSpPr>
          <p:cNvPr id="17" name="CuadroTexto 16"/>
          <p:cNvSpPr txBox="1"/>
          <p:nvPr/>
        </p:nvSpPr>
        <p:spPr>
          <a:xfrm>
            <a:off x="3981413" y="6352485"/>
            <a:ext cx="8004959" cy="2246769"/>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S" sz="1400" b="1" dirty="0">
                <a:solidFill>
                  <a:srgbClr val="FF0000"/>
                </a:solidFill>
                <a:latin typeface="Arial" charset="0"/>
                <a:ea typeface="Arial" charset="0"/>
                <a:cs typeface="Arial" charset="0"/>
              </a:rPr>
              <a:t>DESCRIPCIÓN GENERAL DEL PROYECTO</a:t>
            </a:r>
          </a:p>
          <a:p>
            <a:pPr algn="just"/>
            <a:endParaRPr lang="es-ES" sz="1400" b="1" dirty="0" smtClean="0">
              <a:solidFill>
                <a:schemeClr val="tx1"/>
              </a:solidFill>
              <a:latin typeface="Arial" charset="0"/>
              <a:ea typeface="Arial" charset="0"/>
              <a:cs typeface="Arial" charset="0"/>
            </a:endParaRPr>
          </a:p>
          <a:p>
            <a:pPr algn="just"/>
            <a:r>
              <a:rPr lang="es-ES" sz="1400" b="1" dirty="0" smtClean="0">
                <a:solidFill>
                  <a:schemeClr val="tx1"/>
                </a:solidFill>
                <a:latin typeface="Arial" charset="0"/>
                <a:ea typeface="Arial" charset="0"/>
                <a:cs typeface="Arial" charset="0"/>
              </a:rPr>
              <a:t>La </a:t>
            </a:r>
            <a:r>
              <a:rPr lang="es-ES" sz="1400" b="1" dirty="0">
                <a:solidFill>
                  <a:schemeClr val="tx1"/>
                </a:solidFill>
                <a:latin typeface="Arial" charset="0"/>
                <a:ea typeface="Arial" charset="0"/>
                <a:cs typeface="Arial" charset="0"/>
              </a:rPr>
              <a:t>vinculación al SITP de 13 vehículos eléctricos padrones marca YUTONG con carrocería SUPERPOLO adquiridos por la empresa de TRANSPORTE INTEGRADO DE BOGOTA ETIB S.A.S tendrán un consumo de energía de 1,40 </a:t>
            </a:r>
            <a:r>
              <a:rPr lang="es-ES" sz="1400" b="1" dirty="0" err="1" smtClean="0">
                <a:solidFill>
                  <a:schemeClr val="tx1"/>
                </a:solidFill>
                <a:latin typeface="Arial" charset="0"/>
                <a:ea typeface="Arial" charset="0"/>
                <a:cs typeface="Arial" charset="0"/>
              </a:rPr>
              <a:t>GkWh</a:t>
            </a:r>
            <a:r>
              <a:rPr lang="es-ES" sz="1400" b="1" dirty="0" smtClean="0">
                <a:solidFill>
                  <a:schemeClr val="tx1"/>
                </a:solidFill>
                <a:latin typeface="Arial" charset="0"/>
                <a:ea typeface="Arial" charset="0"/>
                <a:cs typeface="Arial" charset="0"/>
              </a:rPr>
              <a:t>/año </a:t>
            </a:r>
            <a:r>
              <a:rPr lang="es-ES" sz="1400" b="1" dirty="0">
                <a:solidFill>
                  <a:schemeClr val="tx1"/>
                </a:solidFill>
                <a:latin typeface="Arial" charset="0"/>
                <a:ea typeface="Arial" charset="0"/>
                <a:cs typeface="Arial" charset="0"/>
              </a:rPr>
              <a:t>generando una disminución en el consumo de 2,86 </a:t>
            </a:r>
            <a:r>
              <a:rPr lang="es-ES" sz="1400" b="1" dirty="0" err="1" smtClean="0">
                <a:solidFill>
                  <a:schemeClr val="tx1"/>
                </a:solidFill>
                <a:latin typeface="Arial" charset="0"/>
                <a:ea typeface="Arial" charset="0"/>
                <a:cs typeface="Arial" charset="0"/>
              </a:rPr>
              <a:t>GkWh</a:t>
            </a:r>
            <a:r>
              <a:rPr lang="es-ES" sz="1400" b="1" dirty="0" smtClean="0">
                <a:solidFill>
                  <a:schemeClr val="tx1"/>
                </a:solidFill>
                <a:latin typeface="Arial" charset="0"/>
                <a:ea typeface="Arial" charset="0"/>
                <a:cs typeface="Arial" charset="0"/>
              </a:rPr>
              <a:t>/año </a:t>
            </a:r>
            <a:r>
              <a:rPr lang="es-ES" sz="1400" b="1" dirty="0">
                <a:solidFill>
                  <a:schemeClr val="tx1"/>
                </a:solidFill>
                <a:latin typeface="Arial" charset="0"/>
                <a:ea typeface="Arial" charset="0"/>
                <a:cs typeface="Arial" charset="0"/>
              </a:rPr>
              <a:t>lo que corresponde al 0.0073% de la meta nacional de reducción en consumo de energía en el sector transporte contenida en el PI PROURE para el periodo 2017-2022</a:t>
            </a:r>
            <a:r>
              <a:rPr lang="es-ES" sz="1400" b="1" dirty="0" smtClean="0">
                <a:solidFill>
                  <a:schemeClr val="tx1"/>
                </a:solidFill>
                <a:latin typeface="Arial" charset="0"/>
                <a:ea typeface="Arial" charset="0"/>
                <a:cs typeface="Arial" charset="0"/>
              </a:rPr>
              <a:t>.</a:t>
            </a:r>
            <a:r>
              <a:rPr lang="es-MX" sz="1400" b="1" dirty="0">
                <a:solidFill>
                  <a:schemeClr val="tx1"/>
                </a:solidFill>
                <a:latin typeface="Arial" charset="0"/>
                <a:ea typeface="Arial" charset="0"/>
                <a:cs typeface="Arial" charset="0"/>
              </a:rPr>
              <a:t> </a:t>
            </a:r>
            <a:r>
              <a:rPr lang="es-MX" sz="1400" b="1" dirty="0" smtClean="0">
                <a:solidFill>
                  <a:schemeClr val="tx1"/>
                </a:solidFill>
                <a:latin typeface="Arial" charset="0"/>
                <a:ea typeface="Arial" charset="0"/>
                <a:cs typeface="Arial" charset="0"/>
              </a:rPr>
              <a:t>Actualmente el seguimiento permite identificar  la eficiencia energética de los móviles mensuales lo que indica es 1.06 (km/</a:t>
            </a:r>
            <a:r>
              <a:rPr lang="es-MX" sz="1400" b="1" dirty="0" err="1" smtClean="0">
                <a:solidFill>
                  <a:schemeClr val="tx1"/>
                </a:solidFill>
                <a:latin typeface="Arial" charset="0"/>
                <a:ea typeface="Arial" charset="0"/>
                <a:cs typeface="Arial" charset="0"/>
              </a:rPr>
              <a:t>kWh</a:t>
            </a:r>
            <a:r>
              <a:rPr lang="es-MX" sz="1400" b="1" dirty="0" smtClean="0">
                <a:solidFill>
                  <a:schemeClr val="tx1"/>
                </a:solidFill>
                <a:latin typeface="Arial" charset="0"/>
                <a:ea typeface="Arial" charset="0"/>
                <a:cs typeface="Arial" charset="0"/>
              </a:rPr>
              <a:t>)</a:t>
            </a:r>
          </a:p>
          <a:p>
            <a:pPr algn="just"/>
            <a:endParaRPr lang="es-MX" sz="1400" b="1" dirty="0" smtClean="0">
              <a:solidFill>
                <a:schemeClr val="tx1"/>
              </a:solidFill>
              <a:latin typeface="Arial" charset="0"/>
              <a:ea typeface="Arial" charset="0"/>
              <a:cs typeface="Arial" charset="0"/>
            </a:endParaRPr>
          </a:p>
        </p:txBody>
      </p:sp>
      <p:sp>
        <p:nvSpPr>
          <p:cNvPr id="19" name="CuadroTexto 18"/>
          <p:cNvSpPr txBox="1"/>
          <p:nvPr/>
        </p:nvSpPr>
        <p:spPr>
          <a:xfrm>
            <a:off x="524380" y="582944"/>
            <a:ext cx="2901470" cy="307777"/>
          </a:xfrm>
          <a:prstGeom prst="rect">
            <a:avLst/>
          </a:prstGeom>
          <a:noFill/>
        </p:spPr>
        <p:txBody>
          <a:bodyPr wrap="square" rtlCol="0">
            <a:spAutoFit/>
          </a:bodyPr>
          <a:lstStyle/>
          <a:p>
            <a:pPr algn="ctr"/>
            <a:r>
              <a:rPr lang="es-MX" sz="1400" b="1" dirty="0" smtClean="0">
                <a:latin typeface="Arial" charset="0"/>
                <a:ea typeface="Arial" charset="0"/>
                <a:cs typeface="Arial" charset="0"/>
              </a:rPr>
              <a:t>ETIB SAS</a:t>
            </a:r>
            <a:endParaRPr lang="es-CO" sz="1400" b="1" dirty="0">
              <a:latin typeface="Arial" charset="0"/>
              <a:ea typeface="Arial" charset="0"/>
              <a:cs typeface="Arial" charset="0"/>
            </a:endParaRPr>
          </a:p>
        </p:txBody>
      </p:sp>
      <p:sp>
        <p:nvSpPr>
          <p:cNvPr id="27" name="Rectángulo 26"/>
          <p:cNvSpPr/>
          <p:nvPr/>
        </p:nvSpPr>
        <p:spPr>
          <a:xfrm>
            <a:off x="155576" y="355867"/>
            <a:ext cx="3607834" cy="1372929"/>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adroTexto 24">
            <a:extLst>
              <a:ext uri="{FF2B5EF4-FFF2-40B4-BE49-F238E27FC236}">
                <a16:creationId xmlns="" xmlns:a16="http://schemas.microsoft.com/office/drawing/2014/main" id="{B6ECEDE7-FE03-5B31-A818-E6C6A8E17D14}"/>
              </a:ext>
            </a:extLst>
          </p:cNvPr>
          <p:cNvSpPr txBox="1"/>
          <p:nvPr/>
        </p:nvSpPr>
        <p:spPr>
          <a:xfrm>
            <a:off x="3944491" y="434533"/>
            <a:ext cx="8012189" cy="3754874"/>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endParaRPr lang="es-ES" sz="1400" b="1" dirty="0">
              <a:solidFill>
                <a:schemeClr val="tx1"/>
              </a:solidFill>
              <a:latin typeface="Arial" charset="0"/>
              <a:ea typeface="Arial" charset="0"/>
              <a:cs typeface="Arial" charset="0"/>
            </a:endParaRPr>
          </a:p>
          <a:p>
            <a:pPr algn="ctr"/>
            <a:r>
              <a:rPr lang="es-ES" sz="1400" b="1" dirty="0" smtClean="0">
                <a:solidFill>
                  <a:schemeClr val="tx1"/>
                </a:solidFill>
                <a:latin typeface="Arial" charset="0"/>
                <a:ea typeface="Arial" charset="0"/>
                <a:cs typeface="Arial" charset="0"/>
              </a:rPr>
              <a:t>REGISTRO </a:t>
            </a:r>
            <a:r>
              <a:rPr lang="es-ES" sz="1400" b="1" dirty="0">
                <a:solidFill>
                  <a:schemeClr val="tx1"/>
                </a:solidFill>
                <a:latin typeface="Arial" charset="0"/>
                <a:ea typeface="Arial" charset="0"/>
                <a:cs typeface="Arial" charset="0"/>
              </a:rPr>
              <a:t>FOTOGRÁFICO DEL </a:t>
            </a:r>
            <a:r>
              <a:rPr lang="es-ES" sz="1400" b="1" dirty="0" smtClean="0">
                <a:solidFill>
                  <a:schemeClr val="tx1"/>
                </a:solidFill>
                <a:latin typeface="Arial" charset="0"/>
                <a:ea typeface="Arial" charset="0"/>
                <a:cs typeface="Arial" charset="0"/>
              </a:rPr>
              <a:t>PROYECTO</a:t>
            </a:r>
          </a:p>
          <a:p>
            <a:pPr algn="ctr"/>
            <a:endParaRPr lang="es-ES" sz="1400" b="1" dirty="0" smtClean="0">
              <a:solidFill>
                <a:schemeClr val="tx1"/>
              </a:solidFill>
              <a:latin typeface="Arial" charset="0"/>
              <a:ea typeface="Arial" charset="0"/>
              <a:cs typeface="Arial" charset="0"/>
            </a:endParaRPr>
          </a:p>
          <a:p>
            <a:pPr algn="ctr"/>
            <a:endParaRPr lang="es-419"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r>
              <a:rPr lang="es-ES" sz="1400" b="1" dirty="0">
                <a:solidFill>
                  <a:schemeClr val="tx1"/>
                </a:solidFill>
                <a:latin typeface="Arial" charset="0"/>
                <a:ea typeface="Arial" charset="0"/>
                <a:cs typeface="Arial" charset="0"/>
              </a:rPr>
              <a:t> </a:t>
            </a: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p:txBody>
      </p:sp>
      <p:sp>
        <p:nvSpPr>
          <p:cNvPr id="29" name="CuadroTexto 28">
            <a:extLst>
              <a:ext uri="{FF2B5EF4-FFF2-40B4-BE49-F238E27FC236}">
                <a16:creationId xmlns="" xmlns:a16="http://schemas.microsoft.com/office/drawing/2014/main" id="{0D3F166C-472C-FE50-13F8-593BC39FD62C}"/>
              </a:ext>
            </a:extLst>
          </p:cNvPr>
          <p:cNvSpPr txBox="1"/>
          <p:nvPr/>
        </p:nvSpPr>
        <p:spPr>
          <a:xfrm>
            <a:off x="160074" y="7568649"/>
            <a:ext cx="3630082" cy="2031325"/>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S" sz="1400" b="1" dirty="0">
                <a:solidFill>
                  <a:schemeClr val="tx1"/>
                </a:solidFill>
                <a:latin typeface="Arial" charset="0"/>
                <a:ea typeface="Arial" charset="0"/>
                <a:cs typeface="Arial" charset="0"/>
              </a:rPr>
              <a:t>OBJETIVO  DE PROYECTO</a:t>
            </a:r>
          </a:p>
          <a:p>
            <a:pPr algn="ctr"/>
            <a:endParaRPr lang="es-MX" sz="1400" b="1" dirty="0">
              <a:solidFill>
                <a:schemeClr val="tx1"/>
              </a:solidFill>
              <a:latin typeface="Arial" charset="0"/>
              <a:cs typeface="Arial" charset="0"/>
            </a:endParaRPr>
          </a:p>
          <a:p>
            <a:pPr algn="just"/>
            <a:r>
              <a:rPr lang="es-ES" sz="1400" b="1" dirty="0" smtClean="0">
                <a:solidFill>
                  <a:schemeClr val="tx1"/>
                </a:solidFill>
                <a:latin typeface="Arial" charset="0"/>
                <a:cs typeface="Arial" charset="0"/>
              </a:rPr>
              <a:t>Disminuir las emisiones contaminantes de CO2 y promover el uso de vehículos eléctricos en el país de acuerdo a la Ley de Movilidad Eléctrica y Sostenible.  ETIB .S.A.S demuestra el cumplimiento frente a los compromisos asumidos en el Pacto por un Nuevo Aire. </a:t>
            </a:r>
            <a:endParaRPr lang="es-ES" sz="1400" b="1" dirty="0" smtClean="0">
              <a:solidFill>
                <a:schemeClr val="tx1"/>
              </a:solidFill>
              <a:latin typeface="Arial" charset="0"/>
              <a:cs typeface="Arial" charset="0"/>
            </a:endParaRPr>
          </a:p>
        </p:txBody>
      </p:sp>
      <p:sp>
        <p:nvSpPr>
          <p:cNvPr id="30" name="CuadroTexto 29">
            <a:extLst>
              <a:ext uri="{FF2B5EF4-FFF2-40B4-BE49-F238E27FC236}">
                <a16:creationId xmlns="" xmlns:a16="http://schemas.microsoft.com/office/drawing/2014/main" id="{833D9D17-F4D4-8AE1-2A3C-7ABA5B58F8B3}"/>
              </a:ext>
            </a:extLst>
          </p:cNvPr>
          <p:cNvSpPr txBox="1"/>
          <p:nvPr/>
        </p:nvSpPr>
        <p:spPr>
          <a:xfrm>
            <a:off x="169223" y="9701156"/>
            <a:ext cx="7481300" cy="1600438"/>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S" sz="1400" b="1" dirty="0">
                <a:solidFill>
                  <a:schemeClr val="tx1"/>
                </a:solidFill>
                <a:latin typeface="Arial" charset="0"/>
                <a:ea typeface="Arial" charset="0"/>
                <a:cs typeface="Arial" charset="0"/>
              </a:rPr>
              <a:t>ANÁLISIS </a:t>
            </a:r>
            <a:r>
              <a:rPr lang="es-ES" sz="1400" b="1" dirty="0" smtClean="0">
                <a:solidFill>
                  <a:schemeClr val="tx1"/>
                </a:solidFill>
                <a:latin typeface="Arial" charset="0"/>
                <a:ea typeface="Arial" charset="0"/>
                <a:cs typeface="Arial" charset="0"/>
              </a:rPr>
              <a:t>FINANCIERO</a:t>
            </a:r>
          </a:p>
          <a:p>
            <a:pPr algn="ctr"/>
            <a:endParaRPr lang="es-ES" sz="1400" b="1" dirty="0">
              <a:solidFill>
                <a:schemeClr val="tx1"/>
              </a:solidFill>
              <a:latin typeface="Arial" charset="0"/>
              <a:ea typeface="Arial" charset="0"/>
              <a:cs typeface="Arial" charset="0"/>
            </a:endParaRPr>
          </a:p>
          <a:p>
            <a:pPr algn="just"/>
            <a:r>
              <a:rPr lang="es-ES" sz="1400" b="1" dirty="0">
                <a:solidFill>
                  <a:schemeClr val="tx1"/>
                </a:solidFill>
                <a:latin typeface="Arial" charset="0"/>
                <a:ea typeface="Arial" charset="0"/>
                <a:cs typeface="Arial" charset="0"/>
              </a:rPr>
              <a:t>Costo total del proyecto </a:t>
            </a:r>
            <a:r>
              <a:rPr lang="es-ES" sz="1400" b="1" dirty="0" smtClean="0">
                <a:solidFill>
                  <a:schemeClr val="tx1"/>
                </a:solidFill>
                <a:latin typeface="Arial" charset="0"/>
                <a:ea typeface="Arial" charset="0"/>
                <a:cs typeface="Arial" charset="0"/>
              </a:rPr>
              <a:t>$ </a:t>
            </a:r>
            <a:r>
              <a:rPr lang="es-ES" sz="1400" b="1" dirty="0">
                <a:solidFill>
                  <a:schemeClr val="tx1"/>
                </a:solidFill>
                <a:latin typeface="Arial" charset="0"/>
                <a:ea typeface="Arial" charset="0"/>
                <a:cs typeface="Arial" charset="0"/>
              </a:rPr>
              <a:t>15,465,492,656.00				</a:t>
            </a:r>
          </a:p>
          <a:p>
            <a:pPr algn="just"/>
            <a:r>
              <a:rPr lang="es-ES" sz="1400" b="1" dirty="0">
                <a:solidFill>
                  <a:schemeClr val="tx1"/>
                </a:solidFill>
                <a:latin typeface="Arial" charset="0"/>
                <a:ea typeface="Arial" charset="0"/>
                <a:cs typeface="Arial" charset="0"/>
              </a:rPr>
              <a:t>Costos mensuales asociados al proyecto </a:t>
            </a:r>
            <a:r>
              <a:rPr lang="es-ES" sz="1400" b="1" dirty="0" smtClean="0">
                <a:solidFill>
                  <a:schemeClr val="tx1"/>
                </a:solidFill>
                <a:latin typeface="Arial" charset="0"/>
                <a:ea typeface="Arial" charset="0"/>
                <a:cs typeface="Arial" charset="0"/>
              </a:rPr>
              <a:t>$ </a:t>
            </a:r>
            <a:r>
              <a:rPr lang="es-ES" sz="1400" b="1" dirty="0">
                <a:solidFill>
                  <a:schemeClr val="tx1"/>
                </a:solidFill>
                <a:latin typeface="Arial" charset="0"/>
                <a:ea typeface="Arial" charset="0"/>
                <a:cs typeface="Arial" charset="0"/>
              </a:rPr>
              <a:t>17,000,000.00				</a:t>
            </a:r>
          </a:p>
          <a:p>
            <a:pPr algn="just"/>
            <a:r>
              <a:rPr lang="es-ES" sz="1400" b="1" dirty="0">
                <a:solidFill>
                  <a:schemeClr val="tx1"/>
                </a:solidFill>
                <a:latin typeface="Arial" charset="0"/>
                <a:ea typeface="Arial" charset="0"/>
                <a:cs typeface="Arial" charset="0"/>
              </a:rPr>
              <a:t>Proyección en costos de ahorros energéticos </a:t>
            </a:r>
            <a:r>
              <a:rPr lang="es-ES" sz="1400" b="1" dirty="0" smtClean="0">
                <a:solidFill>
                  <a:schemeClr val="tx1"/>
                </a:solidFill>
                <a:latin typeface="Arial" charset="0"/>
                <a:ea typeface="Arial" charset="0"/>
                <a:cs typeface="Arial" charset="0"/>
              </a:rPr>
              <a:t>anuales </a:t>
            </a:r>
            <a:r>
              <a:rPr lang="es-ES" sz="1400" b="1" dirty="0">
                <a:solidFill>
                  <a:schemeClr val="tx1"/>
                </a:solidFill>
                <a:latin typeface="Arial" charset="0"/>
                <a:ea typeface="Arial" charset="0"/>
                <a:cs typeface="Arial" charset="0"/>
              </a:rPr>
              <a:t>obtenidos a partir de </a:t>
            </a:r>
            <a:r>
              <a:rPr lang="es-ES" sz="1400" b="1" dirty="0" smtClean="0">
                <a:solidFill>
                  <a:schemeClr val="tx1"/>
                </a:solidFill>
                <a:latin typeface="Arial" charset="0"/>
                <a:ea typeface="Arial" charset="0"/>
                <a:cs typeface="Arial" charset="0"/>
              </a:rPr>
              <a:t>la implementación </a:t>
            </a:r>
            <a:r>
              <a:rPr lang="es-ES" sz="1400" b="1" dirty="0">
                <a:solidFill>
                  <a:schemeClr val="tx1"/>
                </a:solidFill>
                <a:latin typeface="Arial" charset="0"/>
                <a:ea typeface="Arial" charset="0"/>
                <a:cs typeface="Arial" charset="0"/>
              </a:rPr>
              <a:t>del </a:t>
            </a:r>
            <a:r>
              <a:rPr lang="es-ES" sz="1400" b="1" dirty="0" smtClean="0">
                <a:solidFill>
                  <a:schemeClr val="tx1"/>
                </a:solidFill>
                <a:latin typeface="Arial" charset="0"/>
                <a:ea typeface="Arial" charset="0"/>
                <a:cs typeface="Arial" charset="0"/>
              </a:rPr>
              <a:t>proyectos $ 895,113,180.00</a:t>
            </a:r>
          </a:p>
          <a:p>
            <a:pPr algn="just"/>
            <a:r>
              <a:rPr lang="es-ES" sz="1400" b="1" dirty="0" smtClean="0">
                <a:solidFill>
                  <a:schemeClr val="tx1"/>
                </a:solidFill>
                <a:latin typeface="Arial" charset="0"/>
                <a:ea typeface="Arial" charset="0"/>
                <a:cs typeface="Arial" charset="0"/>
              </a:rPr>
              <a:t>Retorno a la inversión: 96 meses						</a:t>
            </a:r>
            <a:endParaRPr lang="es-ES" sz="1400" b="1" dirty="0">
              <a:solidFill>
                <a:schemeClr val="tx1"/>
              </a:solidFill>
              <a:latin typeface="Arial" charset="0"/>
              <a:ea typeface="Arial" charset="0"/>
              <a:cs typeface="Arial" charset="0"/>
            </a:endParaRPr>
          </a:p>
        </p:txBody>
      </p:sp>
      <p:sp>
        <p:nvSpPr>
          <p:cNvPr id="20" name="CuadroTexto 19">
            <a:extLst>
              <a:ext uri="{FF2B5EF4-FFF2-40B4-BE49-F238E27FC236}">
                <a16:creationId xmlns="" xmlns:a16="http://schemas.microsoft.com/office/drawing/2014/main" id="{16A4B836-3EFA-A97E-675C-A4E5C21CD2F4}"/>
              </a:ext>
            </a:extLst>
          </p:cNvPr>
          <p:cNvSpPr txBox="1"/>
          <p:nvPr/>
        </p:nvSpPr>
        <p:spPr>
          <a:xfrm>
            <a:off x="133327" y="1882394"/>
            <a:ext cx="3624175" cy="3139321"/>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s-ES" sz="1100" b="1" dirty="0" smtClean="0">
                <a:solidFill>
                  <a:schemeClr val="tx1"/>
                </a:solidFill>
                <a:latin typeface="Arial" charset="0"/>
                <a:ea typeface="Arial" charset="0"/>
                <a:cs typeface="Arial" charset="0"/>
              </a:rPr>
              <a:t>ETIB </a:t>
            </a:r>
            <a:r>
              <a:rPr lang="es-ES" sz="1100" b="1" dirty="0">
                <a:solidFill>
                  <a:schemeClr val="tx1"/>
                </a:solidFill>
                <a:latin typeface="Arial" charset="0"/>
                <a:ea typeface="Arial" charset="0"/>
                <a:cs typeface="Arial" charset="0"/>
              </a:rPr>
              <a:t>SAS es una operadora del SITP del componente zonal y alimentador, cuyo objeto es la explotación preferencial y no exclusiva de la prestación del servicio público de transporte de pasajeros dentro del esquema del SITP; dio inicio a operación el 10 de Octubre del año 2012, con la ruta 496 en el patio de operación de San José; adjudicándole el ente gestor (Transmilenio) la zona de la localidad de Bosa en la ciudad de Bogotá mediante licitación (Contrato de concesión No 003/2010), posteriormente incursionó en operación alimentadora en Marzo de 2015, cuenta con sedes de las cuales una corresponde a la oficina de la Gerencia General y Financiera, sede principal Autosur y otras sedes que corresponden a Unidades de Negocio (Patios de Operación) en donde se desarrollan actividades administrativas, de operación y de mantenimiento de los </a:t>
            </a:r>
            <a:r>
              <a:rPr lang="es-ES" sz="1100" b="1" dirty="0" smtClean="0">
                <a:solidFill>
                  <a:schemeClr val="tx1"/>
                </a:solidFill>
                <a:latin typeface="Arial" charset="0"/>
                <a:ea typeface="Arial" charset="0"/>
                <a:cs typeface="Arial" charset="0"/>
              </a:rPr>
              <a:t>móviles</a:t>
            </a:r>
            <a:endParaRPr lang="es-ES" sz="1100" b="1" dirty="0">
              <a:solidFill>
                <a:schemeClr val="tx1"/>
              </a:solidFill>
              <a:latin typeface="Arial" charset="0"/>
              <a:ea typeface="Arial" charset="0"/>
              <a:cs typeface="Arial" charset="0"/>
            </a:endParaRPr>
          </a:p>
        </p:txBody>
      </p:sp>
      <p:sp>
        <p:nvSpPr>
          <p:cNvPr id="21" name="CuadroTexto 20">
            <a:extLst>
              <a:ext uri="{FF2B5EF4-FFF2-40B4-BE49-F238E27FC236}">
                <a16:creationId xmlns="" xmlns:a16="http://schemas.microsoft.com/office/drawing/2014/main" id="{4285C1D2-276C-6277-48AE-C30AD75D7F4F}"/>
              </a:ext>
            </a:extLst>
          </p:cNvPr>
          <p:cNvSpPr txBox="1"/>
          <p:nvPr/>
        </p:nvSpPr>
        <p:spPr>
          <a:xfrm>
            <a:off x="146463" y="5162057"/>
            <a:ext cx="3630081" cy="2308324"/>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S" sz="1200" b="1" dirty="0" smtClean="0">
                <a:solidFill>
                  <a:schemeClr val="tx1"/>
                </a:solidFill>
                <a:latin typeface="Arial" charset="0"/>
                <a:ea typeface="Arial" charset="0"/>
                <a:cs typeface="Arial" charset="0"/>
              </a:rPr>
              <a:t>PROBLEMÁTICA</a:t>
            </a:r>
          </a:p>
          <a:p>
            <a:pPr algn="ctr"/>
            <a:r>
              <a:rPr lang="es-ES" sz="1200" b="1" dirty="0" smtClean="0">
                <a:solidFill>
                  <a:schemeClr val="tx1"/>
                </a:solidFill>
                <a:latin typeface="Arial" charset="0"/>
                <a:ea typeface="Arial" charset="0"/>
                <a:cs typeface="Arial" charset="0"/>
              </a:rPr>
              <a:t> </a:t>
            </a:r>
            <a:endParaRPr lang="es-ES" sz="1200" b="1" dirty="0">
              <a:solidFill>
                <a:schemeClr val="tx1"/>
              </a:solidFill>
              <a:latin typeface="Arial" charset="0"/>
              <a:ea typeface="Arial" charset="0"/>
              <a:cs typeface="Arial" charset="0"/>
            </a:endParaRPr>
          </a:p>
          <a:p>
            <a:pPr algn="just"/>
            <a:r>
              <a:rPr lang="es-ES" sz="1200" b="1" dirty="0" smtClean="0">
                <a:solidFill>
                  <a:schemeClr val="tx1"/>
                </a:solidFill>
                <a:latin typeface="Arial" charset="0"/>
                <a:ea typeface="Arial" charset="0"/>
                <a:cs typeface="Arial" charset="0"/>
              </a:rPr>
              <a:t>El </a:t>
            </a:r>
            <a:r>
              <a:rPr lang="es-ES" sz="1200" b="1" dirty="0">
                <a:solidFill>
                  <a:schemeClr val="tx1"/>
                </a:solidFill>
                <a:latin typeface="Arial" charset="0"/>
                <a:ea typeface="Arial" charset="0"/>
                <a:cs typeface="Arial" charset="0"/>
              </a:rPr>
              <a:t>sector de transporte </a:t>
            </a:r>
            <a:r>
              <a:rPr lang="es-ES" sz="1200" b="1" dirty="0" smtClean="0">
                <a:solidFill>
                  <a:schemeClr val="tx1"/>
                </a:solidFill>
                <a:latin typeface="Arial" charset="0"/>
                <a:ea typeface="Arial" charset="0"/>
                <a:cs typeface="Arial" charset="0"/>
              </a:rPr>
              <a:t>representa un gran porcentaje de las emisiones globales de CO2, por lo cual es necesario implementar nuevas tecnologías que permitan abastecer la demanda del servicio de transporte de una manera sostenible. Una de ellas es a través de la electrificación masiva del sector de transporte que permite un aumento del rendimiento energético, cero emisiones urbanas</a:t>
            </a:r>
            <a:r>
              <a:rPr lang="es-ES" sz="1200" b="1" dirty="0">
                <a:solidFill>
                  <a:schemeClr val="tx1"/>
                </a:solidFill>
                <a:latin typeface="Arial" charset="0"/>
                <a:ea typeface="Arial" charset="0"/>
                <a:cs typeface="Arial" charset="0"/>
              </a:rPr>
              <a:t>, reducción de los niveles de </a:t>
            </a:r>
            <a:r>
              <a:rPr lang="es-ES" sz="1200" b="1" dirty="0" smtClean="0">
                <a:solidFill>
                  <a:schemeClr val="tx1"/>
                </a:solidFill>
                <a:latin typeface="Arial" charset="0"/>
                <a:ea typeface="Arial" charset="0"/>
                <a:cs typeface="Arial" charset="0"/>
              </a:rPr>
              <a:t>ruido</a:t>
            </a:r>
            <a:r>
              <a:rPr lang="es-ES" sz="1200" b="1" dirty="0">
                <a:solidFill>
                  <a:schemeClr val="tx1"/>
                </a:solidFill>
                <a:latin typeface="Arial" charset="0"/>
                <a:ea typeface="Arial" charset="0"/>
                <a:cs typeface="Arial" charset="0"/>
              </a:rPr>
              <a:t>. </a:t>
            </a:r>
          </a:p>
        </p:txBody>
      </p:sp>
      <p:pic>
        <p:nvPicPr>
          <p:cNvPr id="23" name="object 30">
            <a:extLst>
              <a:ext uri="{FF2B5EF4-FFF2-40B4-BE49-F238E27FC236}">
                <a16:creationId xmlns="" xmlns:a16="http://schemas.microsoft.com/office/drawing/2014/main" id="{6CFA74D7-5203-17FC-7BA3-224753AC9D61}"/>
              </a:ext>
            </a:extLst>
          </p:cNvPr>
          <p:cNvPicPr/>
          <p:nvPr/>
        </p:nvPicPr>
        <p:blipFill>
          <a:blip r:embed="rId2" cstate="print"/>
          <a:stretch>
            <a:fillRect/>
          </a:stretch>
        </p:blipFill>
        <p:spPr>
          <a:xfrm>
            <a:off x="8369133" y="10147254"/>
            <a:ext cx="3141646" cy="883573"/>
          </a:xfrm>
          <a:prstGeom prst="rect">
            <a:avLst/>
          </a:prstGeom>
        </p:spPr>
      </p:pic>
      <p:pic>
        <p:nvPicPr>
          <p:cNvPr id="3" name="Imagen 2"/>
          <p:cNvPicPr>
            <a:picLocks noChangeAspect="1"/>
          </p:cNvPicPr>
          <p:nvPr/>
        </p:nvPicPr>
        <p:blipFill>
          <a:blip r:embed="rId3"/>
          <a:stretch>
            <a:fillRect/>
          </a:stretch>
        </p:blipFill>
        <p:spPr>
          <a:xfrm>
            <a:off x="1292877" y="447441"/>
            <a:ext cx="1301776" cy="1189780"/>
          </a:xfrm>
          <a:prstGeom prst="rect">
            <a:avLst/>
          </a:prstGeom>
        </p:spPr>
      </p:pic>
      <p:pic>
        <p:nvPicPr>
          <p:cNvPr id="18" name="Imagen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95197" y="996692"/>
            <a:ext cx="1978509" cy="3093161"/>
          </a:xfrm>
          <a:prstGeom prst="rect">
            <a:avLst/>
          </a:prstGeom>
          <a:ln>
            <a:solidFill>
              <a:schemeClr val="tx1"/>
            </a:solidFill>
          </a:ln>
        </p:spPr>
      </p:pic>
      <p:pic>
        <p:nvPicPr>
          <p:cNvPr id="22" name="Imagen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42073" y="996692"/>
            <a:ext cx="2002013" cy="3093161"/>
          </a:xfrm>
          <a:prstGeom prst="rect">
            <a:avLst/>
          </a:prstGeom>
          <a:ln>
            <a:solidFill>
              <a:schemeClr val="tx1"/>
            </a:solidFill>
          </a:ln>
        </p:spPr>
      </p:pic>
      <p:pic>
        <p:nvPicPr>
          <p:cNvPr id="24" name="Imagen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17462" y="987344"/>
            <a:ext cx="1815106" cy="3093161"/>
          </a:xfrm>
          <a:prstGeom prst="rect">
            <a:avLst/>
          </a:prstGeom>
          <a:ln>
            <a:solidFill>
              <a:schemeClr val="tx1"/>
            </a:solidFill>
          </a:ln>
        </p:spPr>
      </p:pic>
      <p:pic>
        <p:nvPicPr>
          <p:cNvPr id="26" name="Imagen 25"/>
          <p:cNvPicPr>
            <a:picLocks noChangeAspect="1"/>
          </p:cNvPicPr>
          <p:nvPr/>
        </p:nvPicPr>
        <p:blipFill rotWithShape="1">
          <a:blip r:embed="rId7" cstate="print">
            <a:extLst>
              <a:ext uri="{28A0092B-C50C-407E-A947-70E740481C1C}">
                <a14:useLocalDpi xmlns:a14="http://schemas.microsoft.com/office/drawing/2010/main" val="0"/>
              </a:ext>
            </a:extLst>
          </a:blip>
          <a:srcRect b="9209"/>
          <a:stretch/>
        </p:blipFill>
        <p:spPr>
          <a:xfrm>
            <a:off x="10105944" y="996692"/>
            <a:ext cx="1733990" cy="3093161"/>
          </a:xfrm>
          <a:prstGeom prst="rect">
            <a:avLst/>
          </a:prstGeom>
          <a:ln>
            <a:solidFill>
              <a:schemeClr val="tx1"/>
            </a:solidFill>
          </a:ln>
        </p:spPr>
      </p:pic>
    </p:spTree>
    <p:extLst>
      <p:ext uri="{BB962C8B-B14F-4D97-AF65-F5344CB8AC3E}">
        <p14:creationId xmlns:p14="http://schemas.microsoft.com/office/powerpoint/2010/main" val="25100296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etras en madera">
  <a:themeElements>
    <a:clrScheme name="Letras en madera">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Letras en madera">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panose="02050604050505020204"/>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etras en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Letras en madera</Template>
  <TotalTime>3429</TotalTime>
  <Words>426</Words>
  <Application>Microsoft Office PowerPoint</Application>
  <PresentationFormat>Personalizado</PresentationFormat>
  <Paragraphs>39</Paragraphs>
  <Slides>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vt:i4>
      </vt:variant>
    </vt:vector>
  </HeadingPairs>
  <TitlesOfParts>
    <vt:vector size="7" baseType="lpstr">
      <vt:lpstr>Arial</vt:lpstr>
      <vt:lpstr>Bookman Old Style</vt:lpstr>
      <vt:lpstr>Calibri</vt:lpstr>
      <vt:lpstr>Century Gothic</vt:lpstr>
      <vt:lpstr>Wingdings</vt:lpstr>
      <vt:lpstr>Letras en madera</vt:lpstr>
      <vt:lpstr>ELECTRIB</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David</dc:creator>
  <cp:lastModifiedBy>Maria Paula Cepeda Escobar</cp:lastModifiedBy>
  <cp:revision>321</cp:revision>
  <cp:lastPrinted>2022-07-29T15:51:21Z</cp:lastPrinted>
  <dcterms:created xsi:type="dcterms:W3CDTF">2020-09-03T19:00:13Z</dcterms:created>
  <dcterms:modified xsi:type="dcterms:W3CDTF">2022-07-29T22:09:23Z</dcterms:modified>
</cp:coreProperties>
</file>